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144000" type="letter"/>
  <p:notesSz cx="6858000"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200"/>
    <a:srgbClr val="EDC87E"/>
    <a:srgbClr val="FF0000"/>
    <a:srgbClr val="0000FF"/>
    <a:srgbClr val="FF0066"/>
    <a:srgbClr val="FFFF66"/>
    <a:srgbClr val="898989"/>
    <a:srgbClr val="FFFFFF"/>
    <a:srgbClr val="FCF0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4" autoAdjust="0"/>
    <p:restoredTop sz="94660"/>
  </p:normalViewPr>
  <p:slideViewPr>
    <p:cSldViewPr snapToGrid="0">
      <p:cViewPr varScale="1">
        <p:scale>
          <a:sx n="79" d="100"/>
          <a:sy n="79" d="100"/>
        </p:scale>
        <p:origin x="156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647"/>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884614" y="0"/>
            <a:ext cx="2971800" cy="463647"/>
          </a:xfrm>
          <a:prstGeom prst="rect">
            <a:avLst/>
          </a:prstGeom>
        </p:spPr>
        <p:txBody>
          <a:bodyPr vert="horz" lIns="92492" tIns="46246" rIns="92492" bIns="46246" rtlCol="0"/>
          <a:lstStyle>
            <a:lvl1pPr algn="r">
              <a:defRPr sz="1200"/>
            </a:lvl1pPr>
          </a:lstStyle>
          <a:p>
            <a:fld id="{65E0C8F1-D2CA-4C07-B591-7CD1A8914A71}" type="datetimeFigureOut">
              <a:rPr lang="en-US" smtClean="0"/>
              <a:t>11/9/2021</a:t>
            </a:fld>
            <a:endParaRPr lang="en-US" dirty="0"/>
          </a:p>
        </p:txBody>
      </p:sp>
      <p:sp>
        <p:nvSpPr>
          <p:cNvPr id="4" name="Slide Image Placeholder 3"/>
          <p:cNvSpPr>
            <a:spLocks noGrp="1" noRot="1" noChangeAspect="1"/>
          </p:cNvSpPr>
          <p:nvPr>
            <p:ph type="sldImg" idx="2"/>
          </p:nvPr>
        </p:nvSpPr>
        <p:spPr>
          <a:xfrm>
            <a:off x="2260600" y="1154113"/>
            <a:ext cx="2336800" cy="3119437"/>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85800" y="4447154"/>
            <a:ext cx="5486400" cy="3638580"/>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7194"/>
            <a:ext cx="2971800" cy="463646"/>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777194"/>
            <a:ext cx="2971800" cy="463646"/>
          </a:xfrm>
          <a:prstGeom prst="rect">
            <a:avLst/>
          </a:prstGeom>
        </p:spPr>
        <p:txBody>
          <a:bodyPr vert="horz" lIns="92492" tIns="46246" rIns="92492" bIns="46246" rtlCol="0" anchor="b"/>
          <a:lstStyle>
            <a:lvl1pPr algn="r">
              <a:defRPr sz="1200"/>
            </a:lvl1pPr>
          </a:lstStyle>
          <a:p>
            <a:fld id="{ABAD47E3-AA0E-483A-84F8-304B7D5C9FFE}" type="slidenum">
              <a:rPr lang="en-US" smtClean="0"/>
              <a:t>‹#›</a:t>
            </a:fld>
            <a:endParaRPr lang="en-US" dirty="0"/>
          </a:p>
        </p:txBody>
      </p:sp>
    </p:spTree>
    <p:extLst>
      <p:ext uri="{BB962C8B-B14F-4D97-AF65-F5344CB8AC3E}">
        <p14:creationId xmlns:p14="http://schemas.microsoft.com/office/powerpoint/2010/main" val="368857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AD47E3-AA0E-483A-84F8-304B7D5C9FFE}" type="slidenum">
              <a:rPr lang="en-US" smtClean="0"/>
              <a:t>1</a:t>
            </a:fld>
            <a:endParaRPr lang="en-US" dirty="0"/>
          </a:p>
        </p:txBody>
      </p:sp>
    </p:spTree>
    <p:extLst>
      <p:ext uri="{BB962C8B-B14F-4D97-AF65-F5344CB8AC3E}">
        <p14:creationId xmlns:p14="http://schemas.microsoft.com/office/powerpoint/2010/main" val="1213195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9FD9A1-91B6-44A2-A4FB-9AC784B594FE}" type="datetime1">
              <a:rPr lang="en-US" smtClean="0"/>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6070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4E3CD6-AF91-43C2-BAEA-10DB773B5AB7}" type="datetime1">
              <a:rPr lang="en-US" smtClean="0"/>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480820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E88BDE-AECC-4FCB-8BB5-094341542807}" type="datetime1">
              <a:rPr lang="en-US" smtClean="0"/>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36694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21B744-03BC-46A2-9F2A-47AF65DFCF94}" type="datetime1">
              <a:rPr lang="en-US" smtClean="0"/>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931516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B6109A-3D34-42D9-A0A4-2D0680D9B2C2}" type="datetime1">
              <a:rPr lang="en-US" smtClean="0"/>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195168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B8C9BA3-131C-48D2-830A-389001166190}" type="datetime1">
              <a:rPr lang="en-US" smtClean="0"/>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4021533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9FBB1A4-054B-4F01-B8F9-C481285FDB7D}" type="datetime1">
              <a:rPr lang="en-US" smtClean="0"/>
              <a:t>11/9/2021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303010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7844C1-3BB1-4374-B9BC-D10911626C4F}" type="datetime1">
              <a:rPr lang="en-US" smtClean="0"/>
              <a:t>11/9/2021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57839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19969E-52A9-40AD-88D3-4B342017A4CC}" type="datetime1">
              <a:rPr lang="en-US" smtClean="0"/>
              <a:t>11/9/2021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73276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543664-9840-450E-AFA2-C24951FB9337}" type="datetime1">
              <a:rPr lang="en-US" smtClean="0"/>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9027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AE3A3D-9785-41B1-9F8E-91297567BE3F}" type="datetime1">
              <a:rPr lang="en-US" smtClean="0"/>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0458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78FE5E79-3CA6-4758-8BD3-5A0A28A1E89E}" type="datetime1">
              <a:rPr lang="en-US" smtClean="0"/>
              <a:t>11/9/2021</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FE85BAB-4C87-4F11-9A7B-655E9E82402F}" type="slidenum">
              <a:rPr lang="en-US" smtClean="0"/>
              <a:t>‹#›</a:t>
            </a:fld>
            <a:endParaRPr lang="en-US" dirty="0"/>
          </a:p>
        </p:txBody>
      </p:sp>
    </p:spTree>
    <p:extLst>
      <p:ext uri="{BB962C8B-B14F-4D97-AF65-F5344CB8AC3E}">
        <p14:creationId xmlns:p14="http://schemas.microsoft.com/office/powerpoint/2010/main" val="1739596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175" y="61336"/>
            <a:ext cx="1005200" cy="716243"/>
          </a:xfrm>
          <a:prstGeom prst="rect">
            <a:avLst/>
          </a:prstGeom>
        </p:spPr>
      </p:pic>
      <p:sp>
        <p:nvSpPr>
          <p:cNvPr id="17" name="TextBox 16"/>
          <p:cNvSpPr txBox="1"/>
          <p:nvPr/>
        </p:nvSpPr>
        <p:spPr>
          <a:xfrm>
            <a:off x="-301625" y="213680"/>
            <a:ext cx="6858000" cy="769441"/>
          </a:xfrm>
          <a:prstGeom prst="rect">
            <a:avLst/>
          </a:prstGeom>
          <a:noFill/>
        </p:spPr>
        <p:txBody>
          <a:bodyPr wrap="square" rtlCol="0">
            <a:spAutoFit/>
          </a:bodyPr>
          <a:lstStyle/>
          <a:p>
            <a:pPr algn="ctr"/>
            <a:r>
              <a:rPr lang="en-US" sz="4400" dirty="0" smtClean="0">
                <a:latin typeface="Elephant" panose="02020904090505020303" pitchFamily="18" charset="0"/>
              </a:rPr>
              <a:t>IG UPDATE</a:t>
            </a:r>
            <a:endParaRPr lang="en-US" sz="4400" dirty="0">
              <a:latin typeface="Elephant" panose="02020904090505020303" pitchFamily="18" charset="0"/>
            </a:endParaRPr>
          </a:p>
        </p:txBody>
      </p:sp>
      <p:sp>
        <p:nvSpPr>
          <p:cNvPr id="21" name="TextBox 20"/>
          <p:cNvSpPr txBox="1"/>
          <p:nvPr/>
        </p:nvSpPr>
        <p:spPr>
          <a:xfrm>
            <a:off x="1061085" y="-8629"/>
            <a:ext cx="2560320" cy="440120"/>
          </a:xfrm>
          <a:prstGeom prst="rect">
            <a:avLst/>
          </a:prstGeom>
          <a:noFill/>
        </p:spPr>
        <p:txBody>
          <a:bodyPr wrap="square" rtlCol="0">
            <a:spAutoFit/>
          </a:bodyPr>
          <a:lstStyle/>
          <a:p>
            <a:r>
              <a:rPr lang="en-US" sz="2270" dirty="0" smtClean="0">
                <a:latin typeface="Elephant" panose="02020904090505020303" pitchFamily="18" charset="0"/>
              </a:rPr>
              <a:t>THE</a:t>
            </a:r>
            <a:endParaRPr lang="en-US" sz="2270" dirty="0">
              <a:latin typeface="Elephant" panose="02020904090505020303" pitchFamily="18" charset="0"/>
            </a:endParaRPr>
          </a:p>
        </p:txBody>
      </p:sp>
      <p:sp>
        <p:nvSpPr>
          <p:cNvPr id="23" name="TextBox 22"/>
          <p:cNvSpPr txBox="1">
            <a:spLocks/>
          </p:cNvSpPr>
          <p:nvPr/>
        </p:nvSpPr>
        <p:spPr>
          <a:xfrm>
            <a:off x="172229" y="1508986"/>
            <a:ext cx="6536689" cy="7653084"/>
          </a:xfrm>
          <a:prstGeom prst="rect">
            <a:avLst/>
          </a:prstGeom>
          <a:noFill/>
        </p:spPr>
        <p:txBody>
          <a:bodyPr wrap="square" numCol="3" spcCol="91440" rtlCol="0">
            <a:normAutofit fontScale="92500"/>
          </a:bodyPr>
          <a:lstStyle/>
          <a:p>
            <a:pPr indent="91440"/>
            <a:r>
              <a:rPr lang="en-US" sz="1100" dirty="0" smtClean="0">
                <a:latin typeface="Times New Roman" panose="02020603050405020304" pitchFamily="18" charset="0"/>
                <a:cs typeface="Times New Roman" panose="02020603050405020304" pitchFamily="18" charset="0"/>
              </a:rPr>
              <a:t>On August 24, 2021, following the Food and Drug Administration’s (FDA)</a:t>
            </a:r>
            <a:r>
              <a:rPr lang="en-US" sz="1100" dirty="0">
                <a:latin typeface="Times New Roman" panose="02020603050405020304" pitchFamily="18" charset="0"/>
                <a:cs typeface="Times New Roman" panose="02020603050405020304" pitchFamily="18" charset="0"/>
              </a:rPr>
              <a:t> </a:t>
            </a:r>
            <a:r>
              <a:rPr lang="en-US" sz="1100" dirty="0" smtClean="0">
                <a:latin typeface="Times New Roman" panose="02020603050405020304" pitchFamily="18" charset="0"/>
                <a:cs typeface="Times New Roman" panose="02020603050405020304" pitchFamily="18" charset="0"/>
              </a:rPr>
              <a:t>full licensure of the Pfizer-BioNTech vaccine, Secretary of Defense (SECDEF) Lloyd Austin released Memorandum, “Mandatory Coronavirus Disease 2019 Vaccination of Department of Defense Service Members.” The memo directed the Secretaries of the Military Departments to immediately begin full vaccination of all members of the Armed Forces.</a:t>
            </a:r>
          </a:p>
          <a:p>
            <a:pPr indent="91440"/>
            <a:r>
              <a:rPr lang="en-US" sz="1100" dirty="0" smtClean="0">
                <a:latin typeface="Times New Roman" panose="02020603050405020304" pitchFamily="18" charset="0"/>
                <a:cs typeface="Times New Roman" panose="02020603050405020304" pitchFamily="18" charset="0"/>
              </a:rPr>
              <a:t>In response to this memo, on September 14, the U.S. Army released the following timeline and phased guidance (FRAGO 5 to HQDA EXORD 225-21) for Soldiers who have not received the COVID-19 vaccine. </a:t>
            </a:r>
          </a:p>
          <a:p>
            <a:pPr marL="171450" indent="-171450">
              <a:buFont typeface="Arial" panose="020B0604020202020204" pitchFamily="34" charset="0"/>
              <a:buChar char="•"/>
            </a:pPr>
            <a:r>
              <a:rPr lang="en-US" sz="1100" b="1" dirty="0" smtClean="0">
                <a:latin typeface="Times New Roman" panose="02020603050405020304" pitchFamily="18" charset="0"/>
                <a:cs typeface="Times New Roman" panose="02020603050405020304" pitchFamily="18" charset="0"/>
              </a:rPr>
              <a:t>Active duty Soldiers: </a:t>
            </a:r>
          </a:p>
          <a:p>
            <a:r>
              <a:rPr lang="en-US" sz="1100" b="1" dirty="0" smtClean="0">
                <a:latin typeface="Times New Roman" panose="02020603050405020304" pitchFamily="18" charset="0"/>
                <a:cs typeface="Times New Roman" panose="02020603050405020304" pitchFamily="18" charset="0"/>
              </a:rPr>
              <a:t>Dec. 15, 2021.</a:t>
            </a:r>
          </a:p>
          <a:p>
            <a:pPr marL="171450" indent="-171450">
              <a:buFont typeface="Arial" panose="020B0604020202020204" pitchFamily="34" charset="0"/>
              <a:buChar char="•"/>
            </a:pPr>
            <a:r>
              <a:rPr lang="en-US" sz="1100" b="1" dirty="0" smtClean="0">
                <a:latin typeface="Times New Roman" panose="02020603050405020304" pitchFamily="18" charset="0"/>
                <a:cs typeface="Times New Roman" panose="02020603050405020304" pitchFamily="18" charset="0"/>
              </a:rPr>
              <a:t>National Guard/Reserve Units:</a:t>
            </a:r>
          </a:p>
          <a:p>
            <a:r>
              <a:rPr lang="en-US" sz="1100" b="1" dirty="0" smtClean="0">
                <a:latin typeface="Times New Roman" panose="02020603050405020304" pitchFamily="18" charset="0"/>
                <a:cs typeface="Times New Roman" panose="02020603050405020304" pitchFamily="18" charset="0"/>
              </a:rPr>
              <a:t>June 30, 2022.</a:t>
            </a:r>
          </a:p>
          <a:p>
            <a:pPr indent="91440"/>
            <a:r>
              <a:rPr lang="en-US" sz="1100" dirty="0" smtClean="0">
                <a:latin typeface="Times New Roman" panose="02020603050405020304" pitchFamily="18" charset="0"/>
                <a:cs typeface="Times New Roman" panose="02020603050405020304" pitchFamily="18" charset="0"/>
              </a:rPr>
              <a:t>Commanders must </a:t>
            </a:r>
            <a:r>
              <a:rPr lang="en-US" sz="1100" dirty="0">
                <a:latin typeface="Times New Roman" panose="02020603050405020304" pitchFamily="18" charset="0"/>
                <a:cs typeface="Times New Roman" panose="02020603050405020304" pitchFamily="18" charset="0"/>
              </a:rPr>
              <a:t>understand their role in implementing this guidance and ensuring </a:t>
            </a:r>
            <a:r>
              <a:rPr lang="en-US" sz="1100" dirty="0" smtClean="0">
                <a:latin typeface="Times New Roman" panose="02020603050405020304" pitchFamily="18" charset="0"/>
                <a:cs typeface="Times New Roman" panose="02020603050405020304" pitchFamily="18" charset="0"/>
              </a:rPr>
              <a:t>Soldiers </a:t>
            </a:r>
            <a:r>
              <a:rPr lang="en-US" sz="1100" dirty="0">
                <a:latin typeface="Times New Roman" panose="02020603050405020304" pitchFamily="18" charset="0"/>
                <a:cs typeface="Times New Roman" panose="02020603050405020304" pitchFamily="18" charset="0"/>
              </a:rPr>
              <a:t>comply with </a:t>
            </a:r>
            <a:r>
              <a:rPr lang="en-US" sz="1100" dirty="0" smtClean="0">
                <a:latin typeface="Times New Roman" panose="02020603050405020304" pitchFamily="18" charset="0"/>
                <a:cs typeface="Times New Roman" panose="02020603050405020304" pitchFamily="18" charset="0"/>
              </a:rPr>
              <a:t>the </a:t>
            </a:r>
            <a:r>
              <a:rPr lang="en-US" sz="1100" dirty="0">
                <a:latin typeface="Times New Roman" panose="02020603050405020304" pitchFamily="18" charset="0"/>
                <a:cs typeface="Times New Roman" panose="02020603050405020304" pitchFamily="18" charset="0"/>
              </a:rPr>
              <a:t>mandate. As FRAGO 5 to HQDA EXORD 225-21 states, </a:t>
            </a:r>
            <a:r>
              <a:rPr lang="en-US" sz="1100" dirty="0" smtClean="0">
                <a:latin typeface="Times New Roman" panose="02020603050405020304" pitchFamily="18" charset="0"/>
                <a:cs typeface="Times New Roman" panose="02020603050405020304" pitchFamily="18" charset="0"/>
              </a:rPr>
              <a:t>during phase 1 commanders </a:t>
            </a:r>
            <a:r>
              <a:rPr lang="en-US" sz="1100" dirty="0">
                <a:latin typeface="Times New Roman" panose="02020603050405020304" pitchFamily="18" charset="0"/>
                <a:cs typeface="Times New Roman" panose="02020603050405020304" pitchFamily="18" charset="0"/>
              </a:rPr>
              <a:t>will:</a:t>
            </a:r>
          </a:p>
          <a:p>
            <a:pPr marL="173038" lvl="1" indent="-171450">
              <a:buFont typeface="Arial" panose="020B0604020202020204" pitchFamily="34" charset="0"/>
              <a:buChar char="•"/>
            </a:pPr>
            <a:r>
              <a:rPr lang="en-US" sz="1100" dirty="0" smtClean="0">
                <a:latin typeface="Times New Roman" panose="02020603050405020304" pitchFamily="18" charset="0"/>
                <a:cs typeface="Times New Roman" panose="02020603050405020304" pitchFamily="18" charset="0"/>
              </a:rPr>
              <a:t>Ensure all Soldiers are vaccinated—unless otherwise </a:t>
            </a:r>
            <a:r>
              <a:rPr lang="en-US" sz="1100" dirty="0">
                <a:latin typeface="Times New Roman" panose="02020603050405020304" pitchFamily="18" charset="0"/>
                <a:cs typeface="Times New Roman" panose="02020603050405020304" pitchFamily="18" charset="0"/>
              </a:rPr>
              <a:t>exempt.</a:t>
            </a:r>
          </a:p>
          <a:p>
            <a:pPr marL="173038" lvl="1" indent="-171450">
              <a:buFont typeface="Arial" panose="020B0604020202020204" pitchFamily="34" charset="0"/>
              <a:buChar char="•"/>
            </a:pPr>
            <a:r>
              <a:rPr lang="en-US" sz="1100" dirty="0">
                <a:latin typeface="Times New Roman" panose="02020603050405020304" pitchFamily="18" charset="0"/>
                <a:cs typeface="Times New Roman" panose="02020603050405020304" pitchFamily="18" charset="0"/>
              </a:rPr>
              <a:t>Ensure sufficient </a:t>
            </a:r>
            <a:r>
              <a:rPr lang="en-US" sz="1100" dirty="0" smtClean="0">
                <a:latin typeface="Times New Roman" panose="02020603050405020304" pitchFamily="18" charset="0"/>
                <a:cs typeface="Times New Roman" panose="02020603050405020304" pitchFamily="18" charset="0"/>
              </a:rPr>
              <a:t>doses of </a:t>
            </a:r>
            <a:r>
              <a:rPr lang="en-US" sz="1100" dirty="0">
                <a:latin typeface="Times New Roman" panose="02020603050405020304" pitchFamily="18" charset="0"/>
                <a:cs typeface="Times New Roman" panose="02020603050405020304" pitchFamily="18" charset="0"/>
              </a:rPr>
              <a:t>DOD-approved vaccines are available for their unit.</a:t>
            </a:r>
          </a:p>
          <a:p>
            <a:pPr marL="173038" lvl="1" indent="-171450">
              <a:buFont typeface="Arial" panose="020B0604020202020204" pitchFamily="34" charset="0"/>
              <a:buChar char="•"/>
            </a:pPr>
            <a:r>
              <a:rPr lang="en-US" sz="1100" dirty="0">
                <a:latin typeface="Times New Roman" panose="02020603050405020304" pitchFamily="18" charset="0"/>
                <a:cs typeface="Times New Roman" panose="02020603050405020304" pitchFamily="18" charset="0"/>
              </a:rPr>
              <a:t>Counsel Soldiers who decline immunization.  </a:t>
            </a:r>
          </a:p>
          <a:p>
            <a:pPr marL="173038" lvl="1" indent="-171450">
              <a:buFont typeface="Arial" panose="020B0604020202020204" pitchFamily="34" charset="0"/>
              <a:buChar char="•"/>
            </a:pPr>
            <a:r>
              <a:rPr lang="en-US" sz="1100" dirty="0">
                <a:latin typeface="Times New Roman" panose="02020603050405020304" pitchFamily="18" charset="0"/>
                <a:cs typeface="Times New Roman" panose="02020603050405020304" pitchFamily="18" charset="0"/>
              </a:rPr>
              <a:t>Request a General Officer Memorandum of Reprimand be initiated for all Soldiers refusing the vaccine. </a:t>
            </a:r>
          </a:p>
          <a:p>
            <a:pPr marL="173038" lvl="1" indent="-171450">
              <a:buFont typeface="Arial" panose="020B0604020202020204" pitchFamily="34" charset="0"/>
              <a:buChar char="•"/>
            </a:pPr>
            <a:r>
              <a:rPr lang="en-US" sz="1100" dirty="0" smtClean="0">
                <a:latin typeface="Times New Roman" panose="02020603050405020304" pitchFamily="18" charset="0"/>
                <a:cs typeface="Times New Roman" panose="02020603050405020304" pitchFamily="18" charset="0"/>
              </a:rPr>
              <a:t>Flag Soldiers who refuse the mandatory vaccine in accordance with Army Regulation (AR) 600-8-2, unless pending exemption.</a:t>
            </a:r>
            <a:endParaRPr lang="en-US" sz="1100" dirty="0">
              <a:latin typeface="Times New Roman" panose="02020603050405020304" pitchFamily="18" charset="0"/>
              <a:cs typeface="Times New Roman" panose="02020603050405020304" pitchFamily="18" charset="0"/>
            </a:endParaRPr>
          </a:p>
          <a:p>
            <a:pPr marL="1588" lvl="1"/>
            <a:endParaRPr lang="en-US" sz="1100" dirty="0" smtClean="0">
              <a:latin typeface="Times New Roman" panose="02020603050405020304" pitchFamily="18" charset="0"/>
              <a:cs typeface="Times New Roman" panose="02020603050405020304" pitchFamily="18" charset="0"/>
            </a:endParaRPr>
          </a:p>
          <a:p>
            <a:pPr marL="1588" lvl="1"/>
            <a:r>
              <a:rPr lang="en-US" sz="1100" dirty="0" smtClean="0">
                <a:latin typeface="Times New Roman" panose="02020603050405020304" pitchFamily="18" charset="0"/>
                <a:cs typeface="Times New Roman" panose="02020603050405020304" pitchFamily="18" charset="0"/>
              </a:rPr>
              <a:t>*</a:t>
            </a:r>
            <a:r>
              <a:rPr lang="en-US" sz="1100" dirty="0">
                <a:latin typeface="Times New Roman" panose="02020603050405020304" pitchFamily="18" charset="0"/>
                <a:cs typeface="Times New Roman" panose="02020603050405020304" pitchFamily="18" charset="0"/>
              </a:rPr>
              <a:t>Exemptions to this mandate include:</a:t>
            </a:r>
            <a:br>
              <a:rPr lang="en-US" sz="1100" dirty="0">
                <a:latin typeface="Times New Roman" panose="02020603050405020304" pitchFamily="18" charset="0"/>
                <a:cs typeface="Times New Roman" panose="02020603050405020304" pitchFamily="18" charset="0"/>
              </a:rPr>
            </a:br>
            <a:endParaRPr lang="en-US" sz="11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100" b="1" dirty="0">
                <a:latin typeface="Times New Roman" panose="02020603050405020304" pitchFamily="18" charset="0"/>
                <a:cs typeface="Times New Roman" panose="02020603050405020304" pitchFamily="18" charset="0"/>
              </a:rPr>
              <a:t>Administrative (including Religious): </a:t>
            </a:r>
          </a:p>
          <a:p>
            <a:pPr marL="365760" lvl="1" indent="-171450">
              <a:buFont typeface="Courier New" panose="02070309020205020404" pitchFamily="49" charset="0"/>
              <a:buChar char="o"/>
            </a:pPr>
            <a:r>
              <a:rPr lang="en-US" sz="1100" dirty="0">
                <a:latin typeface="Times New Roman" panose="02020603050405020304" pitchFamily="18" charset="0"/>
                <a:cs typeface="Times New Roman" panose="02020603050405020304" pitchFamily="18" charset="0"/>
              </a:rPr>
              <a:t>Pursuant to AR 600-20, Appendix P-2V, Soldiers with religious practices in conflict with immunization requirements may request exemption through command channels.</a:t>
            </a:r>
          </a:p>
          <a:p>
            <a:pPr marL="365760" lvl="1" indent="-171450">
              <a:buFont typeface="Courier New" panose="02070309020205020404" pitchFamily="49" charset="0"/>
              <a:buChar char="o"/>
            </a:pPr>
            <a:r>
              <a:rPr lang="en-US" sz="1100" dirty="0">
                <a:latin typeface="Times New Roman" panose="02020603050405020304" pitchFamily="18" charset="0"/>
                <a:cs typeface="Times New Roman" panose="02020603050405020304" pitchFamily="18" charset="0"/>
              </a:rPr>
              <a:t>The Surgeon General (TSG) is the only approval or disapproval authority for immunization accommodation.</a:t>
            </a:r>
          </a:p>
          <a:p>
            <a:pPr marL="365760" lvl="1" indent="-171450">
              <a:buFont typeface="Courier New" panose="02070309020205020404" pitchFamily="49" charset="0"/>
              <a:buChar char="o"/>
            </a:pPr>
            <a:r>
              <a:rPr lang="en-US" sz="1100" dirty="0">
                <a:latin typeface="Times New Roman" panose="02020603050405020304" pitchFamily="18" charset="0"/>
                <a:cs typeface="Times New Roman" panose="02020603050405020304" pitchFamily="18" charset="0"/>
              </a:rPr>
              <a:t>The Assistant Secretary of the Army for Manpower and Reserve Affairs is the final appeal authority.</a:t>
            </a:r>
          </a:p>
          <a:p>
            <a:endParaRPr lang="en-US" sz="1100" b="1"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100" b="1" dirty="0">
                <a:latin typeface="Times New Roman" panose="02020603050405020304" pitchFamily="18" charset="0"/>
                <a:cs typeface="Times New Roman" panose="02020603050405020304" pitchFamily="18" charset="0"/>
              </a:rPr>
              <a:t>Medical:</a:t>
            </a:r>
          </a:p>
          <a:p>
            <a:pPr marL="365760" lvl="1" indent="-171450">
              <a:buFont typeface="Courier New" panose="02070309020205020404" pitchFamily="49" charset="0"/>
              <a:buChar char="o"/>
            </a:pPr>
            <a:r>
              <a:rPr lang="en-US" sz="1100" dirty="0">
                <a:latin typeface="Times New Roman" panose="02020603050405020304" pitchFamily="18" charset="0"/>
                <a:cs typeface="Times New Roman" panose="02020603050405020304" pitchFamily="18" charset="0"/>
              </a:rPr>
              <a:t>Soldiers should consult with their primary care manager (PCM) if they believe a medical exemption is necessary. </a:t>
            </a:r>
          </a:p>
          <a:p>
            <a:pPr marL="365760" lvl="1" indent="-171450">
              <a:buFont typeface="Courier New" panose="02070309020205020404" pitchFamily="49" charset="0"/>
              <a:buChar char="o"/>
            </a:pPr>
            <a:r>
              <a:rPr lang="en-US" sz="1100" dirty="0">
                <a:latin typeface="Times New Roman" panose="02020603050405020304" pitchFamily="18" charset="0"/>
                <a:cs typeface="Times New Roman" panose="02020603050405020304" pitchFamily="18" charset="0"/>
              </a:rPr>
              <a:t>The PCM will determine medical exemption based on the health of the vaccine candidate and the nature of the immunization under consideration. </a:t>
            </a:r>
          </a:p>
          <a:p>
            <a:pPr marL="365760" lvl="1" indent="-171450">
              <a:buFont typeface="Courier New" panose="02070309020205020404" pitchFamily="49" charset="0"/>
              <a:buChar char="o"/>
            </a:pPr>
            <a:r>
              <a:rPr lang="en-US" sz="1100" dirty="0">
                <a:latin typeface="Times New Roman" panose="02020603050405020304" pitchFamily="18" charset="0"/>
                <a:cs typeface="Times New Roman" panose="02020603050405020304" pitchFamily="18" charset="0"/>
              </a:rPr>
              <a:t>Medical exemptions may be temporary (up to 365 days) or permanent.  </a:t>
            </a:r>
          </a:p>
          <a:p>
            <a:pPr marL="365760" lvl="1" indent="-171450">
              <a:buFont typeface="Courier New" panose="02070309020205020404" pitchFamily="49" charset="0"/>
              <a:buChar char="o"/>
            </a:pPr>
            <a:r>
              <a:rPr lang="en-US" sz="1100" dirty="0">
                <a:latin typeface="Times New Roman" panose="02020603050405020304" pitchFamily="18" charset="0"/>
                <a:cs typeface="Times New Roman" panose="02020603050405020304" pitchFamily="18" charset="0"/>
              </a:rPr>
              <a:t>TSG is the approval authority for permanent medical exemptions. </a:t>
            </a:r>
          </a:p>
          <a:p>
            <a:pPr marL="194310" lvl="1"/>
            <a:endParaRPr lang="en-US" sz="1100" dirty="0">
              <a:latin typeface="Times New Roman" panose="02020603050405020304" pitchFamily="18" charset="0"/>
              <a:cs typeface="Times New Roman" panose="02020603050405020304" pitchFamily="18" charset="0"/>
            </a:endParaRPr>
          </a:p>
          <a:p>
            <a:pPr marL="0" lvl="1" indent="115888"/>
            <a:r>
              <a:rPr lang="en-US" sz="1100" dirty="0">
                <a:latin typeface="Times New Roman" panose="02020603050405020304" pitchFamily="18" charset="0"/>
                <a:cs typeface="Times New Roman" panose="02020603050405020304" pitchFamily="18" charset="0"/>
              </a:rPr>
              <a:t>Additionally, Service members who are actively participating in COVID-19 clinical trials are exempt from this mandate until trial completion</a:t>
            </a:r>
            <a:r>
              <a:rPr lang="en-US" sz="1100" dirty="0" smtClean="0">
                <a:latin typeface="Times New Roman" panose="02020603050405020304" pitchFamily="18" charset="0"/>
                <a:cs typeface="Times New Roman" panose="02020603050405020304" pitchFamily="18" charset="0"/>
              </a:rPr>
              <a:t>.</a:t>
            </a:r>
          </a:p>
          <a:p>
            <a:pPr marL="0" lvl="1" indent="115888"/>
            <a:endParaRPr lang="en-US" sz="1100" dirty="0">
              <a:latin typeface="Times New Roman" panose="02020603050405020304" pitchFamily="18" charset="0"/>
              <a:cs typeface="Times New Roman" panose="02020603050405020304" pitchFamily="18" charset="0"/>
            </a:endParaRPr>
          </a:p>
          <a:p>
            <a:pPr marL="0" lvl="1" indent="115888"/>
            <a:r>
              <a:rPr lang="en-US" sz="1100" dirty="0">
                <a:latin typeface="Times New Roman" panose="02020603050405020304" pitchFamily="18" charset="0"/>
                <a:cs typeface="Times New Roman" panose="02020603050405020304" pitchFamily="18" charset="0"/>
              </a:rPr>
              <a:t>Commanders will not take adverse action against Soldiers pending exemption requests. Further Refusal Implications: </a:t>
            </a:r>
          </a:p>
          <a:p>
            <a:pPr marL="0" lvl="1" indent="115888"/>
            <a:r>
              <a:rPr lang="en-US" sz="1100" dirty="0">
                <a:latin typeface="Times New Roman" panose="02020603050405020304" pitchFamily="18" charset="0"/>
                <a:cs typeface="Times New Roman" panose="02020603050405020304" pitchFamily="18" charset="0"/>
              </a:rPr>
              <a:t>Commanders, command sergeants major (CSMs), first sergeants, and officers in Command Select List (CSL) positions who refuse vaccination face suspension and relief.</a:t>
            </a:r>
          </a:p>
          <a:p>
            <a:pPr marL="0" lvl="1" indent="115888"/>
            <a:r>
              <a:rPr lang="en-US" sz="1100" dirty="0">
                <a:latin typeface="Times New Roman" panose="02020603050405020304" pitchFamily="18" charset="0"/>
                <a:cs typeface="Times New Roman" panose="02020603050405020304" pitchFamily="18" charset="0"/>
              </a:rPr>
              <a:t>Officers selected for, and waiting to assume a CSL command/key billet position who refuse vaccination will be deferred from the CSL/key billet position. </a:t>
            </a:r>
            <a:r>
              <a:rPr lang="en-US" sz="1100" dirty="0" smtClean="0">
                <a:latin typeface="Times New Roman" panose="02020603050405020304" pitchFamily="18" charset="0"/>
                <a:cs typeface="Times New Roman" panose="02020603050405020304" pitchFamily="18" charset="0"/>
              </a:rPr>
              <a:t>Enlisted </a:t>
            </a:r>
            <a:r>
              <a:rPr lang="en-US" sz="1100" dirty="0">
                <a:latin typeface="Times New Roman" panose="02020603050405020304" pitchFamily="18" charset="0"/>
                <a:cs typeface="Times New Roman" panose="02020603050405020304" pitchFamily="18" charset="0"/>
              </a:rPr>
              <a:t>Soldiers selected for, and waiting to assume a nominative SGM/CSM/key billet position, who refuse mandatory vaccination are subject to removal.</a:t>
            </a: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a:p>
            <a:pPr marL="0" lvl="1" indent="115888"/>
            <a:endParaRPr lang="en-US" sz="1100" dirty="0" smtClean="0">
              <a:latin typeface="Times New Roman" panose="02020603050405020304" pitchFamily="18" charset="0"/>
              <a:cs typeface="Times New Roman" panose="02020603050405020304" pitchFamily="18" charset="0"/>
            </a:endParaRPr>
          </a:p>
          <a:p>
            <a:pPr marL="0" lvl="1" indent="115888"/>
            <a:endParaRPr lang="en-US" sz="1100" dirty="0">
              <a:latin typeface="Times New Roman" panose="02020603050405020304" pitchFamily="18" charset="0"/>
              <a:cs typeface="Times New Roman" panose="02020603050405020304" pitchFamily="18" charset="0"/>
            </a:endParaRPr>
          </a:p>
        </p:txBody>
      </p:sp>
      <p:sp>
        <p:nvSpPr>
          <p:cNvPr id="5" name="Rectangle 4"/>
          <p:cNvSpPr/>
          <p:nvPr/>
        </p:nvSpPr>
        <p:spPr>
          <a:xfrm>
            <a:off x="11573" y="891285"/>
            <a:ext cx="6858002" cy="157907"/>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554664" y="818727"/>
            <a:ext cx="2089675" cy="276999"/>
          </a:xfrm>
          <a:prstGeom prst="rect">
            <a:avLst/>
          </a:prstGeom>
        </p:spPr>
        <p:txBody>
          <a:bodyPr wrap="none">
            <a:spAutoFit/>
          </a:bodyPr>
          <a:lstStyle/>
          <a:p>
            <a:r>
              <a:rPr lang="en-US" sz="1200" b="1" dirty="0">
                <a:solidFill>
                  <a:srgbClr val="FFFF00"/>
                </a:solidFill>
              </a:rPr>
              <a:t>Volume </a:t>
            </a:r>
            <a:r>
              <a:rPr lang="en-US" sz="1200" b="1" dirty="0" smtClean="0">
                <a:solidFill>
                  <a:srgbClr val="FFFF00"/>
                </a:solidFill>
              </a:rPr>
              <a:t>22-2, November 2021</a:t>
            </a:r>
            <a:endParaRPr lang="en-US" sz="1200" b="1" dirty="0">
              <a:solidFill>
                <a:srgbClr val="FFFF00"/>
              </a:solidFill>
            </a:endParaRPr>
          </a:p>
        </p:txBody>
      </p:sp>
      <p:sp>
        <p:nvSpPr>
          <p:cNvPr id="6" name="Rectangle 5"/>
          <p:cNvSpPr/>
          <p:nvPr/>
        </p:nvSpPr>
        <p:spPr>
          <a:xfrm>
            <a:off x="468125" y="1021680"/>
            <a:ext cx="5817381" cy="523220"/>
          </a:xfrm>
          <a:prstGeom prst="rect">
            <a:avLst/>
          </a:prstGeom>
        </p:spPr>
        <p:txBody>
          <a:bodyPr wrap="square">
            <a:spAutoFit/>
          </a:bodyPr>
          <a:lstStyle/>
          <a:p>
            <a:pPr algn="ctr"/>
            <a:r>
              <a:rPr lang="en-US" sz="1400" dirty="0">
                <a:latin typeface="Franklin Gothic Demi" panose="020B0703020102020204" pitchFamily="34" charset="0"/>
              </a:rPr>
              <a:t>Guidance </a:t>
            </a:r>
            <a:r>
              <a:rPr lang="en-US" sz="1400" dirty="0" smtClean="0">
                <a:latin typeface="Franklin Gothic Demi" panose="020B0703020102020204" pitchFamily="34" charset="0"/>
              </a:rPr>
              <a:t>on U.S. Army COVID-19 Vaccine Mandate for all COMPO Soldiers</a:t>
            </a:r>
            <a:endParaRPr lang="en-US" sz="1400" dirty="0">
              <a:solidFill>
                <a:srgbClr val="FF0000"/>
              </a:solidFill>
              <a:latin typeface="Franklin Gothic Demi" panose="020B0703020102020204" pitchFamily="34" charset="0"/>
            </a:endParaRPr>
          </a:p>
        </p:txBody>
      </p:sp>
      <p:sp>
        <p:nvSpPr>
          <p:cNvPr id="22" name="Rectangle 21"/>
          <p:cNvSpPr/>
          <p:nvPr/>
        </p:nvSpPr>
        <p:spPr>
          <a:xfrm>
            <a:off x="4490766" y="7335626"/>
            <a:ext cx="2120373" cy="1458907"/>
          </a:xfrm>
          <a:prstGeom prst="rect">
            <a:avLst/>
          </a:prstGeom>
          <a:solidFill>
            <a:schemeClr val="accent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4448040" y="7330324"/>
            <a:ext cx="2386107" cy="1554272"/>
          </a:xfrm>
          <a:prstGeom prst="rect">
            <a:avLst/>
          </a:prstGeom>
          <a:noFill/>
        </p:spPr>
        <p:txBody>
          <a:bodyPr wrap="square" rtlCol="0">
            <a:spAutoFit/>
          </a:bodyPr>
          <a:lstStyle/>
          <a:p>
            <a:pPr algn="ctr"/>
            <a:r>
              <a:rPr lang="en-US" sz="950" b="1" u="sng" dirty="0" smtClean="0">
                <a:latin typeface="Franklin Gothic Book" panose="020B0503020102020204" pitchFamily="34" charset="0"/>
              </a:rPr>
              <a:t>References</a:t>
            </a:r>
          </a:p>
          <a:p>
            <a:pPr algn="ctr"/>
            <a:endParaRPr lang="en-US" sz="950" b="1" dirty="0" smtClean="0">
              <a:latin typeface="Franklin Gothic Book" panose="020B0503020102020204" pitchFamily="34" charset="0"/>
            </a:endParaRPr>
          </a:p>
          <a:p>
            <a:pPr marL="111125" indent="-111125">
              <a:buFont typeface="Arial" panose="020B0604020202020204" pitchFamily="34" charset="0"/>
              <a:buChar char="•"/>
            </a:pPr>
            <a:r>
              <a:rPr lang="en-US" sz="950" dirty="0" smtClean="0">
                <a:latin typeface="Franklin Gothic Book" panose="020B0503020102020204" pitchFamily="34" charset="0"/>
              </a:rPr>
              <a:t>SECDEF Memo, 24 August 2021.</a:t>
            </a:r>
          </a:p>
          <a:p>
            <a:pPr marL="111125" indent="-111125">
              <a:buFont typeface="Arial" panose="020B0604020202020204" pitchFamily="34" charset="0"/>
              <a:buChar char="•"/>
            </a:pPr>
            <a:r>
              <a:rPr lang="en-US" sz="950" dirty="0" smtClean="0">
                <a:latin typeface="Franklin Gothic Book" panose="020B0503020102020204" pitchFamily="34" charset="0"/>
              </a:rPr>
              <a:t>FRAGO 5 to HQDA EXORD 225-21</a:t>
            </a:r>
          </a:p>
          <a:p>
            <a:pPr marL="111125" indent="-111125">
              <a:buFont typeface="Arial" panose="020B0604020202020204" pitchFamily="34" charset="0"/>
              <a:buChar char="•"/>
            </a:pPr>
            <a:r>
              <a:rPr lang="en-US" sz="950" dirty="0" smtClean="0">
                <a:latin typeface="Franklin Gothic Book" panose="020B0503020102020204" pitchFamily="34" charset="0"/>
              </a:rPr>
              <a:t>(COVID-19 Steady State Operations)</a:t>
            </a:r>
          </a:p>
          <a:p>
            <a:pPr marL="111125" indent="-111125">
              <a:buFont typeface="Arial" panose="020B0604020202020204" pitchFamily="34" charset="0"/>
              <a:buChar char="•"/>
            </a:pPr>
            <a:r>
              <a:rPr lang="en-US" sz="950" dirty="0" smtClean="0">
                <a:latin typeface="Franklin Gothic Book" panose="020B0503020102020204" pitchFamily="34" charset="0"/>
              </a:rPr>
              <a:t>FRAGO 6 to HQDA 225-21</a:t>
            </a:r>
          </a:p>
          <a:p>
            <a:pPr marL="111125" indent="-111125">
              <a:buFont typeface="Arial" panose="020B0604020202020204" pitchFamily="34" charset="0"/>
              <a:buChar char="•"/>
            </a:pPr>
            <a:r>
              <a:rPr lang="en-US" sz="950" dirty="0" smtClean="0">
                <a:latin typeface="Franklin Gothic Book" panose="020B0503020102020204" pitchFamily="34" charset="0"/>
              </a:rPr>
              <a:t>AR 600-8-2 (Suspension of Favorable</a:t>
            </a:r>
          </a:p>
          <a:p>
            <a:pPr marL="111125"/>
            <a:r>
              <a:rPr lang="en-US" sz="950" dirty="0" smtClean="0">
                <a:latin typeface="Franklin Gothic Book" panose="020B0503020102020204" pitchFamily="34" charset="0"/>
              </a:rPr>
              <a:t>Personnel Actions (Flag))</a:t>
            </a:r>
          </a:p>
          <a:p>
            <a:pPr marL="111125" indent="-111125">
              <a:buFont typeface="Arial" panose="020B0604020202020204" pitchFamily="34" charset="0"/>
              <a:buChar char="•"/>
            </a:pPr>
            <a:r>
              <a:rPr lang="en-US" sz="950" dirty="0" smtClean="0">
                <a:latin typeface="Franklin Gothic Book" panose="020B0503020102020204" pitchFamily="34" charset="0"/>
              </a:rPr>
              <a:t>AR 600-20 (Army Command Policy)</a:t>
            </a:r>
          </a:p>
          <a:p>
            <a:pPr algn="ctr"/>
            <a:endParaRPr lang="en-US" sz="950" dirty="0">
              <a:latin typeface="Franklin Gothic Book" panose="020B0503020102020204" pitchFamily="34" charset="0"/>
            </a:endParaRPr>
          </a:p>
        </p:txBody>
      </p:sp>
      <p:sp>
        <p:nvSpPr>
          <p:cNvPr id="16" name="Rectangle 15"/>
          <p:cNvSpPr/>
          <p:nvPr/>
        </p:nvSpPr>
        <p:spPr>
          <a:xfrm>
            <a:off x="4500615" y="2977792"/>
            <a:ext cx="2114177" cy="4296658"/>
          </a:xfrm>
          <a:prstGeom prst="rect">
            <a:avLst/>
          </a:prstGeom>
          <a:solidFill>
            <a:srgbClr val="FFC000"/>
          </a:solid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p:nvSpPr>
        <p:spPr>
          <a:xfrm>
            <a:off x="4402429" y="2938499"/>
            <a:ext cx="2237399" cy="4739759"/>
          </a:xfrm>
          <a:prstGeom prst="rect">
            <a:avLst/>
          </a:prstGeom>
          <a:noFill/>
        </p:spPr>
        <p:txBody>
          <a:bodyPr wrap="square" rtlCol="0">
            <a:spAutoFit/>
          </a:bodyPr>
          <a:lstStyle/>
          <a:p>
            <a:pPr algn="ctr"/>
            <a:r>
              <a:rPr lang="en-US" sz="900" b="1" u="sng" dirty="0" smtClean="0">
                <a:latin typeface="Franklin Gothic Book" panose="020B0503020102020204" pitchFamily="34" charset="0"/>
              </a:rPr>
              <a:t>U.S. Army Central</a:t>
            </a:r>
          </a:p>
          <a:p>
            <a:pPr algn="ctr"/>
            <a:endParaRPr lang="en-US" sz="900" b="1" dirty="0" smtClean="0">
              <a:latin typeface="Franklin Gothic Book" panose="020B0503020102020204" pitchFamily="34" charset="0"/>
            </a:endParaRPr>
          </a:p>
          <a:p>
            <a:pPr algn="ctr"/>
            <a:r>
              <a:rPr lang="en-US" sz="900" b="1" dirty="0" smtClean="0">
                <a:latin typeface="Franklin Gothic Book" panose="020B0503020102020204" pitchFamily="34" charset="0"/>
              </a:rPr>
              <a:t>Commanding General</a:t>
            </a:r>
          </a:p>
          <a:p>
            <a:pPr algn="ctr"/>
            <a:r>
              <a:rPr lang="en-US" sz="900" b="1" dirty="0" smtClean="0">
                <a:latin typeface="Franklin Gothic Book" panose="020B0503020102020204" pitchFamily="34" charset="0"/>
              </a:rPr>
              <a:t>LTG Ronald P. Clark</a:t>
            </a:r>
          </a:p>
          <a:p>
            <a:pPr algn="ctr"/>
            <a:endParaRPr lang="en-US" sz="900" b="1" dirty="0">
              <a:latin typeface="Franklin Gothic Book" panose="020B0503020102020204" pitchFamily="34" charset="0"/>
            </a:endParaRPr>
          </a:p>
          <a:p>
            <a:pPr algn="ctr"/>
            <a:r>
              <a:rPr lang="en-US" sz="900" b="1" dirty="0" smtClean="0">
                <a:latin typeface="Franklin Gothic Book" panose="020B0503020102020204" pitchFamily="34" charset="0"/>
              </a:rPr>
              <a:t>Command </a:t>
            </a:r>
            <a:r>
              <a:rPr lang="en-US" sz="900" b="1" dirty="0">
                <a:latin typeface="Franklin Gothic Book" panose="020B0503020102020204" pitchFamily="34" charset="0"/>
              </a:rPr>
              <a:t>Sergeant </a:t>
            </a:r>
            <a:r>
              <a:rPr lang="en-US" sz="900" b="1" dirty="0" smtClean="0">
                <a:latin typeface="Franklin Gothic Book" panose="020B0503020102020204" pitchFamily="34" charset="0"/>
              </a:rPr>
              <a:t>Major</a:t>
            </a:r>
            <a:endParaRPr lang="en-US" sz="900" b="1" dirty="0">
              <a:latin typeface="Franklin Gothic Book" panose="020B0503020102020204" pitchFamily="34" charset="0"/>
            </a:endParaRPr>
          </a:p>
          <a:p>
            <a:pPr algn="ctr"/>
            <a:r>
              <a:rPr lang="en-US" sz="900" b="1" dirty="0" smtClean="0">
                <a:latin typeface="Franklin Gothic Book" panose="020B0503020102020204" pitchFamily="34" charset="0"/>
              </a:rPr>
              <a:t>CSM Brian A. Hester</a:t>
            </a:r>
          </a:p>
          <a:p>
            <a:pPr algn="ctr"/>
            <a:endParaRPr lang="en-US" sz="900" b="1" dirty="0">
              <a:latin typeface="Franklin Gothic Book" panose="020B0503020102020204" pitchFamily="34" charset="0"/>
            </a:endParaRPr>
          </a:p>
          <a:p>
            <a:pPr algn="ctr"/>
            <a:r>
              <a:rPr lang="en-US" sz="900" b="1" dirty="0" smtClean="0">
                <a:latin typeface="Franklin Gothic Book" panose="020B0503020102020204" pitchFamily="34" charset="0"/>
              </a:rPr>
              <a:t>Command Inspector General</a:t>
            </a:r>
            <a:endParaRPr lang="en-US" sz="900" b="1" dirty="0">
              <a:latin typeface="Franklin Gothic Book" panose="020B0503020102020204" pitchFamily="34" charset="0"/>
            </a:endParaRPr>
          </a:p>
          <a:p>
            <a:pPr algn="ctr"/>
            <a:r>
              <a:rPr lang="en-US" sz="900" b="1" dirty="0">
                <a:latin typeface="Franklin Gothic Book" panose="020B0503020102020204" pitchFamily="34" charset="0"/>
              </a:rPr>
              <a:t>COL </a:t>
            </a:r>
            <a:r>
              <a:rPr lang="en-US" sz="900" b="1" dirty="0" smtClean="0">
                <a:latin typeface="Franklin Gothic Book" panose="020B0503020102020204" pitchFamily="34" charset="0"/>
              </a:rPr>
              <a:t>Douglas R. Walter</a:t>
            </a:r>
            <a:endParaRPr lang="en-US" sz="900" b="1" dirty="0">
              <a:latin typeface="Franklin Gothic Book" panose="020B0503020102020204" pitchFamily="34" charset="0"/>
            </a:endParaRPr>
          </a:p>
          <a:p>
            <a:pPr algn="ctr"/>
            <a:endParaRPr lang="en-US" sz="900" b="1" dirty="0">
              <a:latin typeface="Franklin Gothic Book" panose="020B0503020102020204" pitchFamily="34" charset="0"/>
            </a:endParaRPr>
          </a:p>
          <a:p>
            <a:pPr algn="ctr"/>
            <a:r>
              <a:rPr lang="en-US" sz="900" b="1" dirty="0" smtClean="0">
                <a:latin typeface="Franklin Gothic Book" panose="020B0503020102020204" pitchFamily="34" charset="0"/>
              </a:rPr>
              <a:t>Inspector </a:t>
            </a:r>
            <a:r>
              <a:rPr lang="en-US" sz="900" b="1" dirty="0">
                <a:latin typeface="Franklin Gothic Book" panose="020B0503020102020204" pitchFamily="34" charset="0"/>
              </a:rPr>
              <a:t>Sergeant Major</a:t>
            </a:r>
          </a:p>
          <a:p>
            <a:pPr algn="ctr"/>
            <a:r>
              <a:rPr lang="en-US" sz="900" b="1" dirty="0">
                <a:latin typeface="Franklin Gothic Book" panose="020B0503020102020204" pitchFamily="34" charset="0"/>
              </a:rPr>
              <a:t>SGM James </a:t>
            </a:r>
            <a:r>
              <a:rPr lang="en-US" sz="900" b="1" dirty="0" smtClean="0">
                <a:latin typeface="Franklin Gothic Book" panose="020B0503020102020204" pitchFamily="34" charset="0"/>
              </a:rPr>
              <a:t>C. Middleton</a:t>
            </a:r>
            <a:endParaRPr lang="en-US" sz="900" b="1" dirty="0">
              <a:latin typeface="Franklin Gothic Book" panose="020B0503020102020204" pitchFamily="34" charset="0"/>
            </a:endParaRPr>
          </a:p>
          <a:p>
            <a:pPr algn="ctr"/>
            <a:endParaRPr lang="en-US" sz="900" b="1" u="sng" dirty="0" smtClean="0">
              <a:solidFill>
                <a:srgbClr val="FF0000"/>
              </a:solidFill>
              <a:latin typeface="Franklin Gothic Book" panose="020B0503020102020204" pitchFamily="34" charset="0"/>
            </a:endParaRPr>
          </a:p>
          <a:p>
            <a:pPr algn="ctr"/>
            <a:r>
              <a:rPr lang="en-US" sz="900" b="1" u="sng" dirty="0" smtClean="0">
                <a:latin typeface="Franklin Gothic Book" panose="020B0503020102020204" pitchFamily="34" charset="0"/>
              </a:rPr>
              <a:t>IG Points of Contact</a:t>
            </a:r>
            <a:endParaRPr lang="en-US" sz="900" b="1" u="sng" dirty="0">
              <a:latin typeface="Franklin Gothic Book" panose="020B0503020102020204" pitchFamily="34" charset="0"/>
            </a:endParaRPr>
          </a:p>
          <a:p>
            <a:pPr algn="ctr"/>
            <a:endParaRPr lang="en-US" sz="900" b="1" dirty="0" smtClean="0">
              <a:latin typeface="Franklin Gothic Book" panose="020B0503020102020204" pitchFamily="34" charset="0"/>
            </a:endParaRPr>
          </a:p>
          <a:p>
            <a:pPr algn="ctr"/>
            <a:r>
              <a:rPr lang="en-US" sz="900" b="1" dirty="0">
                <a:latin typeface="Franklin Gothic Book" panose="020B0503020102020204" pitchFamily="34" charset="0"/>
              </a:rPr>
              <a:t>USARCENT IG Office</a:t>
            </a:r>
          </a:p>
          <a:p>
            <a:pPr algn="ctr"/>
            <a:r>
              <a:rPr lang="en-US" sz="900" b="1" dirty="0">
                <a:latin typeface="Franklin Gothic Book" panose="020B0503020102020204" pitchFamily="34" charset="0"/>
              </a:rPr>
              <a:t>1 </a:t>
            </a:r>
            <a:r>
              <a:rPr lang="en-US" sz="900" b="1" dirty="0" err="1">
                <a:latin typeface="Franklin Gothic Book" panose="020B0503020102020204" pitchFamily="34" charset="0"/>
              </a:rPr>
              <a:t>Gabreski</a:t>
            </a:r>
            <a:r>
              <a:rPr lang="en-US" sz="900" b="1" dirty="0">
                <a:latin typeface="Franklin Gothic Book" panose="020B0503020102020204" pitchFamily="34" charset="0"/>
              </a:rPr>
              <a:t> Drive </a:t>
            </a:r>
          </a:p>
          <a:p>
            <a:pPr algn="ctr"/>
            <a:r>
              <a:rPr lang="en-US" sz="900" b="1" dirty="0">
                <a:latin typeface="Franklin Gothic Book" panose="020B0503020102020204" pitchFamily="34" charset="0"/>
              </a:rPr>
              <a:t>Shaw AFB, SC 29152 </a:t>
            </a:r>
          </a:p>
          <a:p>
            <a:pPr algn="ctr"/>
            <a:endParaRPr lang="en-US" sz="900" b="1" dirty="0" smtClean="0">
              <a:latin typeface="Franklin Gothic Book" panose="020B0503020102020204" pitchFamily="34" charset="0"/>
            </a:endParaRPr>
          </a:p>
          <a:p>
            <a:pPr algn="ctr"/>
            <a:r>
              <a:rPr lang="en-US" sz="900" b="1" dirty="0">
                <a:latin typeface="Franklin Gothic Book" panose="020B0503020102020204" pitchFamily="34" charset="0"/>
              </a:rPr>
              <a:t>USARCENT IG Website</a:t>
            </a:r>
          </a:p>
          <a:p>
            <a:pPr algn="ctr"/>
            <a:r>
              <a:rPr lang="en-US" sz="900" b="1" dirty="0">
                <a:latin typeface="Franklin Gothic Book" panose="020B0503020102020204" pitchFamily="34" charset="0"/>
              </a:rPr>
              <a:t>https://www.usarcent.army.mil/Directorates/Inspector-General/</a:t>
            </a:r>
          </a:p>
          <a:p>
            <a:pPr algn="ctr"/>
            <a:endParaRPr lang="en-US" sz="900" b="1" dirty="0">
              <a:solidFill>
                <a:srgbClr val="FF0000"/>
              </a:solidFill>
              <a:latin typeface="Franklin Gothic Book" panose="020B0503020102020204" pitchFamily="34" charset="0"/>
            </a:endParaRPr>
          </a:p>
          <a:p>
            <a:pPr algn="ctr"/>
            <a:r>
              <a:rPr lang="en-US" sz="900" b="1" dirty="0">
                <a:latin typeface="Franklin Gothic Book" panose="020B0503020102020204" pitchFamily="34" charset="0"/>
              </a:rPr>
              <a:t>USARCENT</a:t>
            </a:r>
            <a:r>
              <a:rPr lang="en-US" sz="900" b="1" dirty="0">
                <a:solidFill>
                  <a:srgbClr val="FF0000"/>
                </a:solidFill>
                <a:latin typeface="Franklin Gothic Book" panose="020B0503020102020204" pitchFamily="34" charset="0"/>
              </a:rPr>
              <a:t> </a:t>
            </a:r>
            <a:r>
              <a:rPr lang="en-US" sz="900" b="1" dirty="0">
                <a:latin typeface="Franklin Gothic Book" panose="020B0503020102020204" pitchFamily="34" charset="0"/>
              </a:rPr>
              <a:t>IG Office Email</a:t>
            </a:r>
          </a:p>
          <a:p>
            <a:pPr algn="ctr"/>
            <a:r>
              <a:rPr lang="en-US" sz="900" b="1" dirty="0">
                <a:latin typeface="Franklin Gothic Book" panose="020B0503020102020204" pitchFamily="34" charset="0"/>
              </a:rPr>
              <a:t>usarmy.shaw.usarcent.list.igassistance@mail.mil</a:t>
            </a:r>
          </a:p>
          <a:p>
            <a:pPr algn="ctr"/>
            <a:endParaRPr lang="en-US" sz="900" b="1" dirty="0" smtClean="0">
              <a:latin typeface="Franklin Gothic Book" panose="020B0503020102020204" pitchFamily="34" charset="0"/>
            </a:endParaRPr>
          </a:p>
          <a:p>
            <a:pPr algn="ctr"/>
            <a:r>
              <a:rPr lang="en-US" sz="900" b="1" dirty="0">
                <a:latin typeface="Franklin Gothic Book" panose="020B0503020102020204" pitchFamily="34" charset="0"/>
              </a:rPr>
              <a:t>USARCENT</a:t>
            </a:r>
            <a:r>
              <a:rPr lang="en-US" sz="900" b="1" dirty="0">
                <a:solidFill>
                  <a:srgbClr val="FF0000"/>
                </a:solidFill>
                <a:latin typeface="Franklin Gothic Book" panose="020B0503020102020204" pitchFamily="34" charset="0"/>
              </a:rPr>
              <a:t> </a:t>
            </a:r>
            <a:r>
              <a:rPr lang="en-US" sz="900" b="1" dirty="0">
                <a:latin typeface="Franklin Gothic Book" panose="020B0503020102020204" pitchFamily="34" charset="0"/>
              </a:rPr>
              <a:t>IG Office</a:t>
            </a:r>
          </a:p>
          <a:p>
            <a:pPr algn="ctr"/>
            <a:r>
              <a:rPr lang="en-US" sz="900" b="1" dirty="0">
                <a:latin typeface="Franklin Gothic Book" panose="020B0503020102020204" pitchFamily="34" charset="0"/>
              </a:rPr>
              <a:t>COM: (803) 885 </a:t>
            </a:r>
            <a:r>
              <a:rPr lang="en-US" sz="900" b="1" dirty="0" smtClean="0">
                <a:latin typeface="Franklin Gothic Book" panose="020B0503020102020204" pitchFamily="34" charset="0"/>
              </a:rPr>
              <a:t>- </a:t>
            </a:r>
            <a:r>
              <a:rPr lang="en-US" sz="900" b="1" dirty="0">
                <a:latin typeface="Franklin Gothic Book" panose="020B0503020102020204" pitchFamily="34" charset="0"/>
              </a:rPr>
              <a:t>8165</a:t>
            </a:r>
          </a:p>
          <a:p>
            <a:pPr algn="ctr"/>
            <a:r>
              <a:rPr lang="en-US" sz="900" b="1" dirty="0">
                <a:latin typeface="Franklin Gothic Book" panose="020B0503020102020204" pitchFamily="34" charset="0"/>
              </a:rPr>
              <a:t>DSN: (312) 889 - 8165</a:t>
            </a:r>
          </a:p>
          <a:p>
            <a:pPr algn="ctr"/>
            <a:endParaRPr lang="en-US" sz="1000" dirty="0">
              <a:solidFill>
                <a:srgbClr val="FF0000"/>
              </a:solidFill>
              <a:latin typeface="Franklin Gothic Book" panose="020B0503020102020204" pitchFamily="34" charset="0"/>
            </a:endParaRPr>
          </a:p>
          <a:p>
            <a:pPr algn="ctr"/>
            <a:endParaRPr lang="en-US" sz="1000" dirty="0">
              <a:latin typeface="Franklin Gothic Book" panose="020B0503020102020204" pitchFamily="34" charset="0"/>
            </a:endParaRPr>
          </a:p>
        </p:txBody>
      </p:sp>
      <p:cxnSp>
        <p:nvCxnSpPr>
          <p:cNvPr id="26" name="Straight Connector 25"/>
          <p:cNvCxnSpPr/>
          <p:nvPr/>
        </p:nvCxnSpPr>
        <p:spPr>
          <a:xfrm>
            <a:off x="4481346" y="4852413"/>
            <a:ext cx="2086418" cy="157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27" name="Picture 26"/>
          <p:cNvPicPr>
            <a:picLocks noChangeAspect="1"/>
          </p:cNvPicPr>
          <p:nvPr/>
        </p:nvPicPr>
        <p:blipFill rotWithShape="1">
          <a:blip r:embed="rId4" cstate="print">
            <a:extLst>
              <a:ext uri="{28A0092B-C50C-407E-A947-70E740481C1C}">
                <a14:useLocalDpi xmlns:a14="http://schemas.microsoft.com/office/drawing/2010/main" val="0"/>
              </a:ext>
            </a:extLst>
          </a:blip>
          <a:srcRect l="7826" t="3610" r="1410" b="1504"/>
          <a:stretch/>
        </p:blipFill>
        <p:spPr>
          <a:xfrm>
            <a:off x="5769141" y="-828"/>
            <a:ext cx="882363" cy="879101"/>
          </a:xfrm>
          <a:prstGeom prst="rect">
            <a:avLst/>
          </a:prstGeom>
        </p:spPr>
      </p:pic>
    </p:spTree>
    <p:extLst>
      <p:ext uri="{BB962C8B-B14F-4D97-AF65-F5344CB8AC3E}">
        <p14:creationId xmlns:p14="http://schemas.microsoft.com/office/powerpoint/2010/main" val="251476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DC38BBFD396524389AE3905628C793D" ma:contentTypeVersion="2" ma:contentTypeDescription="Create a new document." ma:contentTypeScope="" ma:versionID="de232a98056269931a5c5f3e0b91bf8b">
  <xsd:schema xmlns:xsd="http://www.w3.org/2001/XMLSchema" xmlns:xs="http://www.w3.org/2001/XMLSchema" xmlns:p="http://schemas.microsoft.com/office/2006/metadata/properties" xmlns:ns2="25f39d21-039f-4ea3-b9f6-dc184197ca52" targetNamespace="http://schemas.microsoft.com/office/2006/metadata/properties" ma:root="true" ma:fieldsID="c600a7ede322d2d7bfb1ed2ccbe38e0a" ns2:_="">
    <xsd:import namespace="25f39d21-039f-4ea3-b9f6-dc184197ca52"/>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f39d21-039f-4ea3-b9f6-dc184197ca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FBAE05C-87D4-457E-9587-2367254E3F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f39d21-039f-4ea3-b9f6-dc184197ca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ECA041-1EAF-4B39-827F-278B7B9AEE21}">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25f39d21-039f-4ea3-b9f6-dc184197ca52"/>
    <ds:schemaRef ds:uri="http://www.w3.org/XML/1998/namespace"/>
    <ds:schemaRef ds:uri="http://purl.org/dc/dcmitype/"/>
  </ds:schemaRefs>
</ds:datastoreItem>
</file>

<file path=customXml/itemProps3.xml><?xml version="1.0" encoding="utf-8"?>
<ds:datastoreItem xmlns:ds="http://schemas.openxmlformats.org/officeDocument/2006/customXml" ds:itemID="{07C99B22-EF19-4D63-970C-AD43BEE97B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16598</TotalTime>
  <Words>621</Words>
  <Application>Microsoft Office PowerPoint</Application>
  <PresentationFormat>Letter Paper (8.5x11 in)</PresentationFormat>
  <Paragraphs>114</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Calibri Light</vt:lpstr>
      <vt:lpstr>Courier New</vt:lpstr>
      <vt:lpstr>Elephant</vt:lpstr>
      <vt:lpstr>Franklin Gothic Book</vt:lpstr>
      <vt:lpstr>Franklin Gothic Demi</vt:lpstr>
      <vt:lpstr>Times New Roman</vt:lpstr>
      <vt:lpstr>Office Theme</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Keitt, Allan C MAJ USARCENT</cp:lastModifiedBy>
  <cp:revision>291</cp:revision>
  <cp:lastPrinted>2021-10-14T20:47:56Z</cp:lastPrinted>
  <dcterms:created xsi:type="dcterms:W3CDTF">2017-02-16T17:34:53Z</dcterms:created>
  <dcterms:modified xsi:type="dcterms:W3CDTF">2021-11-09T17:57:58Z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0x010100EDC38BBFD396524389AE3905628C793D</vt:lpwstr>
  </property>
  <property fmtid="{D5CDD505-2E9C-101B-9397-08002B2CF9AE}" pid="3" name="_dlc_DocIdItemGuid">
    <vt:lpwstr>a35cfcc2-c1f9-4bc0-a639-735d99f2a142</vt:lpwstr>
  </property>
</Properties>
</file>